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  <p:sldMasterId id="2147483700" r:id="rId3"/>
    <p:sldMasterId id="2147483711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2" r:id="rId18"/>
    <p:sldId id="27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7.gi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1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13.png"/><Relationship Id="rId4" Type="http://schemas.openxmlformats.org/officeDocument/2006/relationships/image" Target="../media/image3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0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7.gi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95" y="0"/>
            <a:ext cx="6923004" cy="6858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69" y="644691"/>
            <a:ext cx="1194819" cy="113385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269447" cy="685799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4" y="452669"/>
            <a:ext cx="4275337" cy="424688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4" y="5638760"/>
            <a:ext cx="2206756" cy="67056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739149" y="2236351"/>
            <a:ext cx="5776139" cy="2463207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10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зображ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47" b="5137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sp>
        <p:nvSpPr>
          <p:cNvPr id="8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671516" y="4194539"/>
            <a:ext cx="3227417" cy="1440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267">
                <a:solidFill>
                  <a:srgbClr val="6DB53F"/>
                </a:solidFill>
                <a:latin typeface="Acrom ExtraBold" panose="00000900000000000000" pitchFamily="50" charset="-52"/>
              </a:defRPr>
            </a:lvl1pPr>
            <a:lvl2pPr marL="990575" indent="-380990">
              <a:buFontTx/>
              <a:buBlip>
                <a:blip r:embed="rId5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5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671517" y="5648424"/>
            <a:ext cx="3227417" cy="6721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5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5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8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3504"/>
            <a:ext cx="12192000" cy="117449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740702"/>
            <a:ext cx="2653797" cy="80467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6" y="3717033"/>
            <a:ext cx="410465" cy="410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8609" y="2998365"/>
            <a:ext cx="711624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РОССИЯ, 630090, НОВОСИБИРСК, УЛ. ПИРОГОВА, 2</a:t>
            </a:r>
            <a:endParaRPr lang="en-US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8608" y="5232099"/>
            <a:ext cx="241380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04" y="3717033"/>
            <a:ext cx="410465" cy="4104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42954" y="4101075"/>
            <a:ext cx="93006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18" y="3717033"/>
            <a:ext cx="414529" cy="4104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32812" y="4101075"/>
            <a:ext cx="190468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2133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5" y="742710"/>
            <a:ext cx="1289301" cy="12893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6502" y="4096491"/>
            <a:ext cx="245176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09267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3504"/>
            <a:ext cx="12192000" cy="117449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6" y="3717033"/>
            <a:ext cx="410465" cy="4104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8608" y="5232099"/>
            <a:ext cx="241380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04" y="3717033"/>
            <a:ext cx="410465" cy="4104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42954" y="4101075"/>
            <a:ext cx="93006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18" y="3717033"/>
            <a:ext cx="414529" cy="4104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32812" y="4101075"/>
            <a:ext cx="190468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2133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5" y="742710"/>
            <a:ext cx="1289301" cy="12893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6502" y="4096491"/>
            <a:ext cx="245176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8609" y="3026000"/>
            <a:ext cx="695408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RUSSIA</a:t>
            </a:r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, 630090, </a:t>
            </a:r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NOVOSIBIRSK</a:t>
            </a:r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, </a:t>
            </a:r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PIROGOVA  STR.</a:t>
            </a:r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, 2</a:t>
            </a:r>
            <a:endParaRPr lang="en-US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9" name="Picture 2" descr="D:\Users\Admin\Downloads\Attachments_fill.rg@gmail.com_2016-10-19_22-56-06\logo_white_en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72331" y="742709"/>
            <a:ext cx="2431853" cy="9126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8771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388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78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2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38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94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0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95" y="0"/>
            <a:ext cx="6923004" cy="6858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69" y="644691"/>
            <a:ext cx="1194819" cy="113385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5269447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739149" y="2236351"/>
            <a:ext cx="5776139" cy="2463207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8" name="Picture 3" descr="D:\Users\Admin\Downloads\Attachments_fill.rg@gmail.com_2016-10-19_22-56-06\star_en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169" y="471324"/>
            <a:ext cx="4288367" cy="4205817"/>
          </a:xfrm>
          <a:prstGeom prst="rect">
            <a:avLst/>
          </a:prstGeom>
          <a:noFill/>
        </p:spPr>
      </p:pic>
      <p:pic>
        <p:nvPicPr>
          <p:cNvPr id="9" name="Picture 2" descr="D:\Users\Admin\Downloads\Attachments_fill.rg@gmail.com_2016-10-19_22-56-06\logo_white_e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6064" y="5637245"/>
            <a:ext cx="1632181" cy="6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50331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317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400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25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64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fld id="{B6F15528-21DE-4FAA-801E-634DDDAF4B2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357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47" b="5137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sp>
        <p:nvSpPr>
          <p:cNvPr id="8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671516" y="4194539"/>
            <a:ext cx="3227417" cy="1440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267">
                <a:solidFill>
                  <a:srgbClr val="6DB53F"/>
                </a:solidFill>
                <a:latin typeface="Acrom ExtraBold" panose="00000900000000000000" pitchFamily="50" charset="-52"/>
              </a:defRPr>
            </a:lvl1pPr>
            <a:lvl2pPr marL="990575" indent="-380990">
              <a:buFontTx/>
              <a:buBlip>
                <a:blip r:embed="rId5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5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671517" y="5648424"/>
            <a:ext cx="3227417" cy="6721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5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5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49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95" y="0"/>
            <a:ext cx="6923005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69" y="644691"/>
            <a:ext cx="1194819" cy="11338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269447" cy="6858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4" y="452669"/>
            <a:ext cx="4275337" cy="424688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4" y="5638760"/>
            <a:ext cx="2206756" cy="670561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739149" y="2236351"/>
            <a:ext cx="5776139" cy="2463207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65468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95" y="0"/>
            <a:ext cx="6923005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69" y="644691"/>
            <a:ext cx="1194819" cy="11338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269447" cy="6858000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739149" y="2236351"/>
            <a:ext cx="5776139" cy="2463207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9" name="Picture 3" descr="D:\Users\Admin\Downloads\Attachments_fill.rg@gmail.com_2016-10-19_22-56-06\star_en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169" y="471324"/>
            <a:ext cx="4288367" cy="4205817"/>
          </a:xfrm>
          <a:prstGeom prst="rect">
            <a:avLst/>
          </a:prstGeom>
          <a:noFill/>
        </p:spPr>
      </p:pic>
      <p:pic>
        <p:nvPicPr>
          <p:cNvPr id="14" name="Picture 2" descr="D:\Users\Admin\Downloads\Attachments_fill.rg@gmail.com_2016-10-19_22-56-06\logo_white_e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6064" y="5637245"/>
            <a:ext cx="1632181" cy="6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1834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88391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sp>
        <p:nvSpPr>
          <p:cNvPr id="14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467784" y="1892301"/>
            <a:ext cx="3927248" cy="51089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/>
          </p:nvPr>
        </p:nvSpPr>
        <p:spPr>
          <a:xfrm>
            <a:off x="467784" y="2755900"/>
            <a:ext cx="10140949" cy="3073400"/>
          </a:xfrm>
        </p:spPr>
        <p:txBody>
          <a:bodyPr>
            <a:normAutofit/>
          </a:bodyPr>
          <a:lstStyle>
            <a:lvl1pPr marL="457189" indent="-457189">
              <a:buFontTx/>
              <a:buBlip>
                <a:blip r:embed="rId6"/>
              </a:buBlip>
              <a:defRPr sz="2667"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6"/>
              </a:buBlip>
              <a:defRPr sz="2400"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6"/>
              </a:buBlip>
              <a:defRPr sz="2133"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6"/>
              </a:buBlip>
              <a:defRPr sz="1867"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6"/>
              </a:buBlip>
              <a:defRPr sz="1867">
                <a:latin typeface="Acrom" panose="00000500000000000000" pitchFamily="50" charset="-5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16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107147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16499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83504"/>
            <a:ext cx="12192000" cy="11744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  <p:sp>
        <p:nvSpPr>
          <p:cNvPr id="9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467784" y="1892301"/>
            <a:ext cx="3927248" cy="51089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32592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подзаголовок,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5" cy="16499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683504"/>
            <a:ext cx="12191997" cy="11744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  <p:sp>
        <p:nvSpPr>
          <p:cNvPr id="38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467784" y="1892301"/>
            <a:ext cx="3927248" cy="51089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0" name="Текст 39"/>
          <p:cNvSpPr>
            <a:spLocks noGrp="1"/>
          </p:cNvSpPr>
          <p:nvPr>
            <p:ph type="body" sz="quarter" idx="11"/>
          </p:nvPr>
        </p:nvSpPr>
        <p:spPr>
          <a:xfrm>
            <a:off x="467784" y="2755900"/>
            <a:ext cx="10140949" cy="3073400"/>
          </a:xfrm>
        </p:spPr>
        <p:txBody>
          <a:bodyPr>
            <a:normAutofit/>
          </a:bodyPr>
          <a:lstStyle>
            <a:lvl1pPr marL="457189" indent="-457189">
              <a:buFontTx/>
              <a:buBlip>
                <a:blip r:embed="rId6"/>
              </a:buBlip>
              <a:defRPr sz="2667"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6"/>
              </a:buBlip>
              <a:defRPr sz="2400"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6"/>
              </a:buBlip>
              <a:defRPr sz="2133"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6"/>
              </a:buBlip>
              <a:defRPr sz="1867"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6"/>
              </a:buBlip>
              <a:defRPr sz="1867">
                <a:latin typeface="Acrom" panose="00000500000000000000" pitchFamily="50" charset="-5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sp>
        <p:nvSpPr>
          <p:cNvPr id="35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54867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089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подзаголовок, текст на красно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7" y="-10669"/>
            <a:ext cx="12192000" cy="16499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3504"/>
            <a:ext cx="12192000" cy="117449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sp>
        <p:nvSpPr>
          <p:cNvPr id="41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rgbClr val="262626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42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467784" y="1892301"/>
            <a:ext cx="3927248" cy="51089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3" name="Текст 39"/>
          <p:cNvSpPr>
            <a:spLocks noGrp="1"/>
          </p:cNvSpPr>
          <p:nvPr>
            <p:ph type="body" sz="quarter" idx="11"/>
          </p:nvPr>
        </p:nvSpPr>
        <p:spPr>
          <a:xfrm>
            <a:off x="467784" y="2755900"/>
            <a:ext cx="10140949" cy="3073400"/>
          </a:xfrm>
        </p:spPr>
        <p:txBody>
          <a:bodyPr>
            <a:normAutofit/>
          </a:bodyPr>
          <a:lstStyle>
            <a:lvl1pPr marL="457189" indent="-457189">
              <a:buFontTx/>
              <a:buBlip>
                <a:blip r:embed="rId7"/>
              </a:buBlip>
              <a:defRPr sz="2667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7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7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7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7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8574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артинка +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47" b="5137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sp>
        <p:nvSpPr>
          <p:cNvPr id="4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671516" y="4194539"/>
            <a:ext cx="3227417" cy="1440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267">
                <a:solidFill>
                  <a:schemeClr val="bg1"/>
                </a:solidFill>
                <a:latin typeface="Acrom ExtraBold" panose="00000900000000000000" pitchFamily="50" charset="-52"/>
              </a:defRPr>
            </a:lvl1pPr>
            <a:lvl2pPr marL="990575" indent="-380990">
              <a:buFontTx/>
              <a:buBlip>
                <a:blip r:embed="rId5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5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671517" y="5648424"/>
            <a:ext cx="3227417" cy="6721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5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5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65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Картинка +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sp>
        <p:nvSpPr>
          <p:cNvPr id="7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8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7" y="5445224"/>
            <a:ext cx="3227417" cy="6721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4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4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4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4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3" hasCustomPrompt="1"/>
          </p:nvPr>
        </p:nvSpPr>
        <p:spPr>
          <a:xfrm>
            <a:off x="4452760" y="5445224"/>
            <a:ext cx="3227417" cy="6721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4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4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4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4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430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3504"/>
            <a:ext cx="12192000" cy="117449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740702"/>
            <a:ext cx="2653797" cy="8046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6" y="3717033"/>
            <a:ext cx="410465" cy="4104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609" y="2998365"/>
            <a:ext cx="606153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РОССИЯ, 630090, НОВОСИБИРСК, УЛ. ПИРОГОВА, 2</a:t>
            </a:r>
            <a:endParaRPr lang="en-US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04" y="3717033"/>
            <a:ext cx="410465" cy="4104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2954" y="4101075"/>
            <a:ext cx="85632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18" y="3717033"/>
            <a:ext cx="414529" cy="410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32811" y="4101075"/>
            <a:ext cx="176426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2133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5" y="742710"/>
            <a:ext cx="1289301" cy="12893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6502" y="4096491"/>
            <a:ext cx="231262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8609" y="5232099"/>
            <a:ext cx="220900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</p:spTree>
    <p:extLst>
      <p:ext uri="{BB962C8B-B14F-4D97-AF65-F5344CB8AC3E}">
        <p14:creationId xmlns:p14="http://schemas.microsoft.com/office/powerpoint/2010/main" val="2259842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3504"/>
            <a:ext cx="12192000" cy="11744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6" y="3717033"/>
            <a:ext cx="410465" cy="4104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04" y="3717033"/>
            <a:ext cx="410465" cy="4104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2954" y="4101075"/>
            <a:ext cx="85632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18" y="3717033"/>
            <a:ext cx="414529" cy="410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32811" y="4101075"/>
            <a:ext cx="176426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2133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5" y="742710"/>
            <a:ext cx="1289301" cy="12893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6502" y="4096491"/>
            <a:ext cx="231262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8609" y="5232099"/>
            <a:ext cx="220900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8609" y="3026000"/>
            <a:ext cx="578171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RUSSIA</a:t>
            </a:r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, 630090, </a:t>
            </a:r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NOVOSIBIRSK</a:t>
            </a:r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, </a:t>
            </a:r>
            <a:r>
              <a:rPr lang="en-US" sz="2133" dirty="0">
                <a:solidFill>
                  <a:schemeClr val="bg1"/>
                </a:solidFill>
                <a:latin typeface="Acrom" pitchFamily="50" charset="-52"/>
              </a:rPr>
              <a:t>PIROGOVA  STR.</a:t>
            </a:r>
            <a:r>
              <a:rPr lang="ru-RU" sz="2133" dirty="0">
                <a:solidFill>
                  <a:schemeClr val="bg1"/>
                </a:solidFill>
                <a:latin typeface="Acrom" pitchFamily="50" charset="-52"/>
              </a:rPr>
              <a:t>, 2</a:t>
            </a:r>
            <a:endParaRPr lang="en-US" sz="2133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5" name="Picture 2" descr="D:\Users\Admin\Downloads\Attachments_fill.rg@gmail.com_2016-10-19_22-56-06\logo_white_en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72331" y="742709"/>
            <a:ext cx="2431853" cy="9126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47151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871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0354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906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15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подзаголовок, текст,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  <a:noFill/>
        </p:spPr>
      </p:pic>
      <p:sp>
        <p:nvSpPr>
          <p:cNvPr id="18" name="Рисунок 17"/>
          <p:cNvSpPr>
            <a:spLocks noGrp="1"/>
          </p:cNvSpPr>
          <p:nvPr>
            <p:ph type="pic" sz="quarter" idx="10"/>
          </p:nvPr>
        </p:nvSpPr>
        <p:spPr>
          <a:xfrm>
            <a:off x="6096000" y="1604434"/>
            <a:ext cx="6096000" cy="451273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-1"/>
            <a:ext cx="12188389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  <p:sp>
        <p:nvSpPr>
          <p:cNvPr id="16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19" name="Текст 39"/>
          <p:cNvSpPr>
            <a:spLocks noGrp="1"/>
          </p:cNvSpPr>
          <p:nvPr>
            <p:ph type="body" sz="quarter" idx="11"/>
          </p:nvPr>
        </p:nvSpPr>
        <p:spPr>
          <a:xfrm>
            <a:off x="467784" y="2755900"/>
            <a:ext cx="5244173" cy="3073400"/>
          </a:xfrm>
        </p:spPr>
        <p:txBody>
          <a:bodyPr>
            <a:normAutofit/>
          </a:bodyPr>
          <a:lstStyle>
            <a:lvl1pPr marL="457189" indent="-457189">
              <a:buFontTx/>
              <a:buBlip>
                <a:blip r:embed="rId6"/>
              </a:buBlip>
              <a:defRPr sz="2667"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6"/>
              </a:buBlip>
              <a:defRPr sz="2400"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6"/>
              </a:buBlip>
              <a:defRPr sz="2133"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6"/>
              </a:buBlip>
              <a:defRPr sz="1867"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6"/>
              </a:buBlip>
              <a:defRPr sz="1867">
                <a:latin typeface="Acrom" panose="00000500000000000000" pitchFamily="50" charset="-5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20" name="Текст 37"/>
          <p:cNvSpPr>
            <a:spLocks noGrp="1"/>
          </p:cNvSpPr>
          <p:nvPr>
            <p:ph type="body" sz="quarter" idx="12" hasCustomPrompt="1"/>
          </p:nvPr>
        </p:nvSpPr>
        <p:spPr>
          <a:xfrm>
            <a:off x="467784" y="1892301"/>
            <a:ext cx="3927248" cy="51089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987428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9332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483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641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815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252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151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057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fld id="{B6F15528-21DE-4FAA-801E-634DDDAF4B2B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2938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47" b="5137"/>
          <a:stretch/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sp>
        <p:nvSpPr>
          <p:cNvPr id="8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671516" y="4194539"/>
            <a:ext cx="3227417" cy="1440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267">
                <a:solidFill>
                  <a:srgbClr val="6DB53F"/>
                </a:solidFill>
                <a:latin typeface="Acrom ExtraBold" panose="00000900000000000000" pitchFamily="50" charset="-52"/>
              </a:defRPr>
            </a:lvl1pPr>
            <a:lvl2pPr marL="990575" indent="-380990">
              <a:buFontTx/>
              <a:buBlip>
                <a:blip r:embed="rId5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5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671517" y="5648424"/>
            <a:ext cx="3227417" cy="6721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5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5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5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5" cy="16499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683504"/>
            <a:ext cx="12191997" cy="11744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sp>
        <p:nvSpPr>
          <p:cNvPr id="35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6039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-1"/>
            <a:ext cx="12188389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  <p:sp>
        <p:nvSpPr>
          <p:cNvPr id="16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4046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  <a:noFill/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6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, подзаголовок, текст на зелено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5" cy="16499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3504"/>
            <a:ext cx="12192000" cy="117449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sp>
        <p:nvSpPr>
          <p:cNvPr id="41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rgbClr val="262626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42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467784" y="1892301"/>
            <a:ext cx="3927248" cy="51089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3" name="Текст 39"/>
          <p:cNvSpPr>
            <a:spLocks noGrp="1"/>
          </p:cNvSpPr>
          <p:nvPr>
            <p:ph type="body" sz="quarter" idx="11"/>
          </p:nvPr>
        </p:nvSpPr>
        <p:spPr>
          <a:xfrm>
            <a:off x="467784" y="2755900"/>
            <a:ext cx="10140949" cy="3073400"/>
          </a:xfrm>
        </p:spPr>
        <p:txBody>
          <a:bodyPr>
            <a:normAutofit/>
          </a:bodyPr>
          <a:lstStyle>
            <a:lvl1pPr marL="457189" indent="-457189">
              <a:buFontTx/>
              <a:buBlip>
                <a:blip r:embed="rId7"/>
              </a:buBlip>
              <a:defRPr sz="2667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7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7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7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7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47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зображ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" y="1038063"/>
            <a:ext cx="174752" cy="166624"/>
          </a:xfrm>
          <a:prstGeom prst="rect">
            <a:avLst/>
          </a:prstGeom>
        </p:spPr>
      </p:pic>
      <p:sp>
        <p:nvSpPr>
          <p:cNvPr id="8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468317" y="970765"/>
            <a:ext cx="10332207" cy="461665"/>
          </a:xfrm>
          <a:noFill/>
        </p:spPr>
        <p:txBody>
          <a:bodyPr wrap="square" rtlCol="0">
            <a:spAutoFit/>
          </a:bodyPr>
          <a:lstStyle>
            <a:lvl1pPr algn="l">
              <a:defRPr lang="ru-RU" sz="24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7" y="5445224"/>
            <a:ext cx="3227417" cy="6721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4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4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4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4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Текст 39"/>
          <p:cNvSpPr>
            <a:spLocks noGrp="1"/>
          </p:cNvSpPr>
          <p:nvPr>
            <p:ph type="body" sz="quarter" idx="13" hasCustomPrompt="1"/>
          </p:nvPr>
        </p:nvSpPr>
        <p:spPr>
          <a:xfrm>
            <a:off x="4452760" y="5445224"/>
            <a:ext cx="3227417" cy="67210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990575" indent="-380990">
              <a:buFontTx/>
              <a:buBlip>
                <a:blip r:embed="rId4"/>
              </a:buBlip>
              <a:defRPr sz="24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523962" indent="-304792">
              <a:buFontTx/>
              <a:buBlip>
                <a:blip r:embed="rId4"/>
              </a:buBlip>
              <a:defRPr sz="2133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2133547" indent="-304792">
              <a:buFontTx/>
              <a:buBlip>
                <a:blip r:embed="rId4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743131" indent="-304792">
              <a:buFontTx/>
              <a:buBlip>
                <a:blip r:embed="rId4"/>
              </a:buBlip>
              <a:defRPr sz="1867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566" y="5925278"/>
            <a:ext cx="524257" cy="4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00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8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07BA4-0D7C-495F-AAF9-B234836B43E6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BE4EA-0EE8-4814-8D61-C7F836A49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3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8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07BA4-0D7C-495F-AAF9-B234836B43E6}" type="datetimeFigureOut">
              <a:rPr lang="ru-RU" smtClean="0"/>
              <a:t>25.02.2025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BE4EA-0EE8-4814-8D61-C7F836A49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40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fld id="{A68DDEC8-4D30-4DBA-9CB3-488035538497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25.02.2025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>
              <a:defRPr/>
            </a:pPr>
            <a:fld id="{C857D379-E9FC-461B-BB9F-A1805059B105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219170">
                <a:defRPr/>
              </a:p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7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537F-7109-AE4E-7DA9-6ADBE93E03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 обратного распространения ошибки для обучения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2377384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4829-32A3-5496-69A1-8C9224F48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D87284-53CD-C406-EE45-1EF0E0EFE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Градиент ошибки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2DCC29-F279-04F2-800D-A4A3AAA8031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7784" y="2755900"/>
                <a:ext cx="5704416" cy="3073400"/>
              </a:xfrm>
            </p:spPr>
            <p:txBody>
              <a:bodyPr>
                <a:normAutofit fontScale="77500" lnSpcReduction="20000"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ru-RU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ru-RU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ru-RU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ru-RU" i="0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sSub>
                              <m:sSubPr>
                                <m:ctrlPr>
                                  <a:rPr lang="ru-RU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u-RU" i="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  <m:r>
                      <a:rPr lang="ru-RU" i="0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ru-RU" b="0" i="0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ru-RU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sSup>
                              <m:sSupPr>
                                <m:ctrlPr>
                                  <a:rPr lang="ru-RU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ru-RU" i="0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ru-RU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ru-RU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sSubSup>
                      <m:sSubSup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ru-RU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ru-RU" dirty="0">
                    <a:latin typeface="Cambria Math" panose="02040503050406030204" pitchFamily="18" charset="0"/>
                  </a:rPr>
                  <a:t>- градиент для одного веса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2DCC29-F279-04F2-800D-A4A3AAA80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7784" y="2755900"/>
                <a:ext cx="5704416" cy="3073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B71D608-124D-C327-FE02-7B5AD8A26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7" y="970765"/>
            <a:ext cx="10332207" cy="461665"/>
          </a:xfrm>
        </p:spPr>
        <p:txBody>
          <a:bodyPr/>
          <a:lstStyle/>
          <a:p>
            <a:r>
              <a:rPr lang="ru-RU" sz="2400" dirty="0"/>
              <a:t>Какая математика(магия) за этим стоит?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E59BAA-F262-1FCA-8EC9-273D75F4A31A}"/>
                  </a:ext>
                </a:extLst>
              </p:cNvPr>
              <p:cNvSpPr txBox="1"/>
              <p:nvPr/>
            </p:nvSpPr>
            <p:spPr>
              <a:xfrm>
                <a:off x="6525953" y="2755900"/>
                <a:ext cx="5263781" cy="87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b="0" dirty="0"/>
                  <a:t>, </a:t>
                </a:r>
                <a:r>
                  <a:rPr lang="ru-RU" sz="2000" dirty="0"/>
                  <a:t>где </a:t>
                </a:r>
                <a:r>
                  <a:rPr lang="en-US" sz="2000" dirty="0"/>
                  <a:t>f – </a:t>
                </a:r>
                <a:r>
                  <a:rPr lang="ru-RU" sz="2000" dirty="0"/>
                  <a:t>функция активации нейрона(например сигмоида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1+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000" dirty="0"/>
                  <a:t>)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E59BAA-F262-1FCA-8EC9-273D75F4A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953" y="2755900"/>
                <a:ext cx="5263781" cy="875945"/>
              </a:xfrm>
              <a:prstGeom prst="rect">
                <a:avLst/>
              </a:prstGeom>
              <a:blipFill>
                <a:blip r:embed="rId3"/>
                <a:stretch>
                  <a:fillRect l="-1275" t="-694" r="-116"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46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7151E-451C-DF36-E10B-15EAA8C49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D32631-BBAB-5B85-EEED-CC5A123C7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Градиент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01090A-ED04-A619-BC90-FD5670266C0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7784" y="2755900"/>
                <a:ext cx="11540714" cy="3073400"/>
              </a:xfrm>
            </p:spPr>
            <p:txBody>
              <a:bodyPr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ru-RU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ru-RU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ru-RU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ru-RU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ru-RU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ru-RU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ru-RU" dirty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01090A-ED04-A619-BC90-FD5670266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7784" y="2755900"/>
                <a:ext cx="11540714" cy="3073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66416511-AE3A-F0F1-CC84-FEFA2073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7" y="970765"/>
            <a:ext cx="10332207" cy="461665"/>
          </a:xfrm>
        </p:spPr>
        <p:txBody>
          <a:bodyPr/>
          <a:lstStyle/>
          <a:p>
            <a:r>
              <a:rPr lang="ru-RU" sz="2400" dirty="0"/>
              <a:t>Какая математика(магия) за этим стоит?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88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0907-99DC-C3BF-5483-F74F95B5D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E507E9-1490-134D-F3F4-863094E9B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83" y="1892301"/>
            <a:ext cx="5979669" cy="510892"/>
          </a:xfrm>
        </p:spPr>
        <p:txBody>
          <a:bodyPr>
            <a:normAutofit/>
          </a:bodyPr>
          <a:lstStyle/>
          <a:p>
            <a:r>
              <a:rPr lang="ru-RU" dirty="0"/>
              <a:t>Настраиваем веса(распространяем ошибку)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B9420B-B018-F157-384F-4EC5EE15A56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7784" y="2755900"/>
                <a:ext cx="11540714" cy="30734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ru-RU" dirty="0">
                    <a:latin typeface="Cambria Math" panose="02040503050406030204" pitchFamily="18" charset="0"/>
                  </a:rPr>
                  <a:t>В матричном виде </a:t>
                </a:r>
                <a:r>
                  <a:rPr lang="en-US" dirty="0">
                    <a:latin typeface="Cambria Math" panose="02040503050406030204" pitchFamily="18" charset="0"/>
                  </a:rPr>
                  <a:t>(l – </a:t>
                </a:r>
                <a:r>
                  <a:rPr lang="ru-RU" dirty="0">
                    <a:latin typeface="Cambria Math" panose="02040503050406030204" pitchFamily="18" charset="0"/>
                  </a:rPr>
                  <a:t>номер слоя):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i="1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ru-RU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endParaRPr lang="ru-RU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i="1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ru-RU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just"/>
                <a:r>
                  <a:rPr lang="el-GR" i="1" dirty="0">
                    <a:latin typeface="Cambria Math" panose="02040503050406030204" pitchFamily="18" charset="0"/>
                  </a:rPr>
                  <a:t>η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– </a:t>
                </a:r>
                <a:r>
                  <a:rPr lang="ru-RU" dirty="0">
                    <a:latin typeface="Cambria Math" panose="02040503050406030204" pitchFamily="18" charset="0"/>
                  </a:rPr>
                  <a:t>скорость обучения(влияние градиента)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B9420B-B018-F157-384F-4EC5EE15A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7784" y="2755900"/>
                <a:ext cx="11540714" cy="3073400"/>
              </a:xfrm>
              <a:blipFill>
                <a:blip r:embed="rId2"/>
                <a:stretch>
                  <a:fillRect t="-21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8BC861A-1BA6-DC8D-FDD0-C5AFDC969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7" y="970765"/>
            <a:ext cx="10332207" cy="461665"/>
          </a:xfrm>
        </p:spPr>
        <p:txBody>
          <a:bodyPr/>
          <a:lstStyle/>
          <a:p>
            <a:r>
              <a:rPr lang="ru-RU" sz="2400" dirty="0"/>
              <a:t>Какая математика(магия) за этим стоит?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672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91862-1137-2338-F58C-764BDED35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Недостатки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CED60-F712-6863-B9DE-BB8702A086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Процесс обучения неопределенно долгий(для некоторых задач могут потребоваться дни или даже недели), при этом существует риск того, что нейросеть в конечном итоге не сможет обучиться.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784172-6A60-6CA8-CDB5-13C52678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проблемы и недостатки</a:t>
            </a:r>
          </a:p>
        </p:txBody>
      </p:sp>
    </p:spTree>
    <p:extLst>
      <p:ext uri="{BB962C8B-B14F-4D97-AF65-F5344CB8AC3E}">
        <p14:creationId xmlns:p14="http://schemas.microsoft.com/office/powerpoint/2010/main" val="184624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4484-82E6-8810-C509-234BC55C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F5E8EB-F35E-0E0D-43C2-28C5CFA671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Паралич сети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9617F-062E-D7F9-7BDA-54D1701F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проблемы и недостатки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762A1A0-1EF6-3F0F-450B-F5DD91BFC1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784" y="2755900"/>
            <a:ext cx="10140949" cy="3073400"/>
          </a:xfrm>
        </p:spPr>
        <p:txBody>
          <a:bodyPr/>
          <a:lstStyle/>
          <a:p>
            <a:r>
              <a:rPr lang="ru-RU" dirty="0"/>
              <a:t>На очередном из этапов корректировки весов, их значение может стать слишком большим, что приводит к фактической остановке обучения.</a:t>
            </a:r>
          </a:p>
          <a:p>
            <a:r>
              <a:rPr lang="ru-RU" dirty="0"/>
              <a:t>Вероятность этого можно минимизировать задав малое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η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(тем самым замедлив скорость обучения).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7780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9005B-5CA0-24A0-2607-31A3F8ED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9D567-230A-54EE-87C4-A9B1A0F01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83" y="1892301"/>
            <a:ext cx="5853504" cy="510892"/>
          </a:xfrm>
        </p:spPr>
        <p:txBody>
          <a:bodyPr>
            <a:normAutofit/>
          </a:bodyPr>
          <a:lstStyle/>
          <a:p>
            <a:r>
              <a:rPr lang="ru-RU" dirty="0"/>
              <a:t>Попадание в локальный минимум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BFFDA5-CD59-4CBA-07B7-3F97B41E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проблемы и недостатки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6FBA631-F687-0EC4-9BE6-7AE7DC9C55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784" y="2755900"/>
            <a:ext cx="10140949" cy="3073400"/>
          </a:xfrm>
        </p:spPr>
        <p:txBody>
          <a:bodyPr/>
          <a:lstStyle/>
          <a:p>
            <a:r>
              <a:rPr lang="ru-RU" dirty="0"/>
              <a:t>Алгоритм не гарантирует, что его применение приведет в глобальный минимум функции ошибки.</a:t>
            </a:r>
          </a:p>
        </p:txBody>
      </p:sp>
    </p:spTree>
    <p:extLst>
      <p:ext uri="{BB962C8B-B14F-4D97-AF65-F5344CB8AC3E}">
        <p14:creationId xmlns:p14="http://schemas.microsoft.com/office/powerpoint/2010/main" val="42246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8B6E-B512-5616-6BB9-ED13CDBC0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9149" y="2236351"/>
            <a:ext cx="6017422" cy="2463207"/>
          </a:xfrm>
        </p:spPr>
        <p:txBody>
          <a:bodyPr/>
          <a:lstStyle/>
          <a:p>
            <a:r>
              <a:rPr lang="ru-RU" dirty="0"/>
              <a:t>Какую задачу решает?</a:t>
            </a:r>
          </a:p>
        </p:txBody>
      </p:sp>
    </p:spTree>
    <p:extLst>
      <p:ext uri="{BB962C8B-B14F-4D97-AF65-F5344CB8AC3E}">
        <p14:creationId xmlns:p14="http://schemas.microsoft.com/office/powerpoint/2010/main" val="103012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267029-8E48-2E72-24B7-09752529E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83" y="1892301"/>
            <a:ext cx="6623482" cy="510892"/>
          </a:xfrm>
        </p:spPr>
        <p:txBody>
          <a:bodyPr>
            <a:normAutofit/>
          </a:bodyPr>
          <a:lstStyle/>
          <a:p>
            <a:r>
              <a:rPr lang="ru-RU" dirty="0"/>
              <a:t>Обновление весов многослойного перцептрона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38FBC-0306-F3E0-7167-A10A8D125F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783" y="2584812"/>
            <a:ext cx="5298535" cy="339711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7EC834-C610-668C-6262-10E4C5673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Область применения</a:t>
            </a:r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0298E0D9-D2CA-9AA1-9E58-7EF6B980E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16" y="2584812"/>
            <a:ext cx="6104929" cy="289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04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C4F10-B7A0-7914-521B-22008F367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0E024B-8B44-0B50-B435-2D5745D20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83" y="1892301"/>
            <a:ext cx="6623482" cy="510892"/>
          </a:xfrm>
        </p:spPr>
        <p:txBody>
          <a:bodyPr>
            <a:normAutofit/>
          </a:bodyPr>
          <a:lstStyle/>
          <a:p>
            <a:r>
              <a:rPr lang="ru-RU" dirty="0"/>
              <a:t>Обновление весов многослойного перцептрона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337A5-82E7-ABAB-5116-D7FCE406A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783" y="2584812"/>
            <a:ext cx="5298535" cy="3397113"/>
          </a:xfrm>
        </p:spPr>
        <p:txBody>
          <a:bodyPr/>
          <a:lstStyle/>
          <a:p>
            <a:r>
              <a:rPr lang="ru-RU" dirty="0"/>
              <a:t>Обучение всех слоев перцептрона осуществляется методом обратного распространения ошибки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C4C2A9-8F02-7C4D-8447-C475AD61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Область применения</a:t>
            </a:r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DA24B733-2632-CAB0-144F-EA75AA750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16" y="2584812"/>
            <a:ext cx="6104929" cy="289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46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2E81CA-3EEE-11B9-8F2D-9DA5D12E26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Начало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F0810-F2D8-7310-BE29-B59AAA953C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784" y="2403193"/>
            <a:ext cx="10140949" cy="342610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Имеем набор обучающих примеров, для которых известен желаемый результат.</a:t>
            </a:r>
          </a:p>
          <a:p>
            <a:r>
              <a:rPr lang="ru-RU" dirty="0"/>
              <a:t>«Скармливаем» пример нейросети и получаем некоторый результат</a:t>
            </a:r>
          </a:p>
          <a:p>
            <a:r>
              <a:rPr lang="ru-RU" dirty="0"/>
              <a:t>Вычисляем разницу между желаемым и действительным результатом (существуют разные способы это сделать, например – простая среднеквадратичная ошибка или навороченная перекрестная энтропия)</a:t>
            </a:r>
          </a:p>
          <a:p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9DB80-F39F-AB33-FC33-3C8DB46E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Неформальное 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58450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F59CF-5A88-6FBE-8DF2-7A27CEC1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C7432A-2FCA-94A5-36B4-51AB2F030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Корректировка весов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D9B99-4677-991C-4CF5-21877FE52C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784" y="2403193"/>
            <a:ext cx="4166420" cy="342610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Двигаемся от выходного слоя ко входному и по ходу движения</a:t>
            </a:r>
            <a:r>
              <a:rPr lang="en-US" dirty="0"/>
              <a:t> </a:t>
            </a:r>
            <a:r>
              <a:rPr lang="ru-RU" dirty="0"/>
              <a:t>для каждого слоя модифицируем веса, по принципу «градиентного спуска» который вычисляется на основании ошибки.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BAC257-66D8-49F8-BA30-6681AF94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Неформальное описание</a:t>
            </a:r>
          </a:p>
        </p:txBody>
      </p:sp>
      <p:pic>
        <p:nvPicPr>
          <p:cNvPr id="2050" name="Picture 2" descr="demo">
            <a:extLst>
              <a:ext uri="{FF2B5EF4-FFF2-40B4-BE49-F238E27FC236}">
                <a16:creationId xmlns:a16="http://schemas.microsoft.com/office/drawing/2014/main" id="{6A7F63AC-983F-CE7C-A394-82B2C5C1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204" y="1892301"/>
            <a:ext cx="7557796" cy="360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702704-96E1-7DFC-0F32-B032A4234AE9}"/>
              </a:ext>
            </a:extLst>
          </p:cNvPr>
          <p:cNvSpPr txBox="1"/>
          <p:nvPr/>
        </p:nvSpPr>
        <p:spPr>
          <a:xfrm>
            <a:off x="7823419" y="5356547"/>
            <a:ext cx="445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Анимация взята с: </a:t>
            </a:r>
            <a:r>
              <a:rPr lang="en-GB" sz="1200" dirty="0"/>
              <a:t>https://xnought.github.io/backprop-explainer/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74661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071E35-9BE6-0178-DD16-1BF50F6ED9F9}"/>
              </a:ext>
            </a:extLst>
          </p:cNvPr>
          <p:cNvSpPr txBox="1"/>
          <p:nvPr/>
        </p:nvSpPr>
        <p:spPr>
          <a:xfrm>
            <a:off x="1726162" y="2174032"/>
            <a:ext cx="96571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/>
              <a:t>Какая математика(магия) за этим стоит?</a:t>
            </a:r>
          </a:p>
        </p:txBody>
      </p:sp>
    </p:spTree>
    <p:extLst>
      <p:ext uri="{BB962C8B-B14F-4D97-AF65-F5344CB8AC3E}">
        <p14:creationId xmlns:p14="http://schemas.microsoft.com/office/powerpoint/2010/main" val="4112966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28AD63-78A7-C523-0509-B0140D18C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Функция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9CE1B3-9F8F-A2CC-D0AC-66B42C36104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7784" y="2755900"/>
                <a:ext cx="11540714" cy="3073400"/>
              </a:xfrm>
            </p:spPr>
            <p:txBody>
              <a:bodyPr/>
              <a:lstStyle/>
              <a:p>
                <a:pPr algn="just"/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, где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: полученный выход,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: ожидаемый выход нейросети.</m:t>
                    </m:r>
                  </m:oMath>
                </a14:m>
                <a:endParaRPr lang="ru-RU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ru-RU" i="0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ru-RU" dirty="0"/>
                  <a:t> - среднеквадратичная ошибка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9CE1B3-9F8F-A2CC-D0AC-66B42C3610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7784" y="2755900"/>
                <a:ext cx="11540714" cy="3073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8CCF350-95F3-A9BD-BB4D-E95E30F5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7" y="970765"/>
            <a:ext cx="10332207" cy="461665"/>
          </a:xfrm>
        </p:spPr>
        <p:txBody>
          <a:bodyPr/>
          <a:lstStyle/>
          <a:p>
            <a:r>
              <a:rPr lang="ru-RU" sz="2400" dirty="0"/>
              <a:t>Какая математика(магия) за этим стоит?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07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11796-35B2-CC15-7C27-E1A74E3BC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1875A8-5BB8-12AC-528F-032B16BC8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Градиент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E58474-240C-ABD1-CB32-1357B83ECA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7784" y="2755900"/>
                <a:ext cx="11540714" cy="307340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ru-RU" dirty="0"/>
                  <a:t>Необходимо минимизировать ошибку, путем настройки весов. Чтобы понять как это сделать посчитаем градиент ошибки(он покажет в каком направлении двигается </a:t>
                </a:r>
                <a:r>
                  <a:rPr lang="en-US" dirty="0"/>
                  <a:t>E)</a:t>
                </a: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ru-RU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ru-RU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ru-RU" i="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ru-RU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ru-RU" i="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ru-RU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ru-RU" i="0" dirty="0">
                            <a:latin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ru-RU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ru-RU" i="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ru-RU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i="1" dirty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algn="just"/>
                <a:r>
                  <a:rPr lang="ru-RU" dirty="0"/>
                  <a:t>Вычислим градиент покомпонентно для каждого веса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ru-RU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ru-RU" dirty="0"/>
                  <a:t> , где </a:t>
                </a:r>
                <a:r>
                  <a:rPr lang="en-US" dirty="0"/>
                  <a:t>l – </a:t>
                </a:r>
                <a:r>
                  <a:rPr lang="ru-RU" dirty="0"/>
                  <a:t>номер слоя, </a:t>
                </a:r>
                <a:r>
                  <a:rPr lang="en-US" dirty="0"/>
                  <a:t>j </a:t>
                </a:r>
                <a:r>
                  <a:rPr lang="ru-RU" dirty="0"/>
                  <a:t>и</a:t>
                </a:r>
                <a:r>
                  <a:rPr lang="en-US" dirty="0"/>
                  <a:t> k</a:t>
                </a:r>
                <a:r>
                  <a:rPr lang="ru-RU" dirty="0"/>
                  <a:t> – координаты в матрице</a:t>
                </a:r>
                <a:r>
                  <a:rPr lang="en-US" dirty="0"/>
                  <a:t> .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E58474-240C-ABD1-CB32-1357B83ECA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7784" y="2755900"/>
                <a:ext cx="11540714" cy="3073400"/>
              </a:xfrm>
              <a:blipFill>
                <a:blip r:embed="rId2"/>
                <a:stretch>
                  <a:fillRect t="-3373" r="-10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20B836DF-3E40-9DE0-9024-57F3F672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7" y="970765"/>
            <a:ext cx="10332207" cy="461665"/>
          </a:xfrm>
        </p:spPr>
        <p:txBody>
          <a:bodyPr/>
          <a:lstStyle/>
          <a:p>
            <a:r>
              <a:rPr lang="ru-RU" sz="2400" dirty="0"/>
              <a:t>Какая математика(магия) за этим стоит?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6517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cro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NSU_shablon-presentation-green-2023</Template>
  <TotalTime>329</TotalTime>
  <Words>453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Acrom</vt:lpstr>
      <vt:lpstr>Acrom Bold</vt:lpstr>
      <vt:lpstr>Acrom ExtraBold</vt:lpstr>
      <vt:lpstr>Arial</vt:lpstr>
      <vt:lpstr>Calibri</vt:lpstr>
      <vt:lpstr>Cambria Math</vt:lpstr>
      <vt:lpstr>Тема Office</vt:lpstr>
      <vt:lpstr>1_Тема Office</vt:lpstr>
      <vt:lpstr>2_Тема Office</vt:lpstr>
      <vt:lpstr>3_Тема Office</vt:lpstr>
      <vt:lpstr>Метод обратного распространения ошибки для обучения нейронной сети</vt:lpstr>
      <vt:lpstr>Какую задачу решает?</vt:lpstr>
      <vt:lpstr>Область применения</vt:lpstr>
      <vt:lpstr>Область применения</vt:lpstr>
      <vt:lpstr>Неформальное описание</vt:lpstr>
      <vt:lpstr>Неформальное описание</vt:lpstr>
      <vt:lpstr>PowerPoint Presentation</vt:lpstr>
      <vt:lpstr>Какая математика(магия) за этим стоит?</vt:lpstr>
      <vt:lpstr>Какая математика(магия) за этим стоит?</vt:lpstr>
      <vt:lpstr>Какая математика(магия) за этим стоит?</vt:lpstr>
      <vt:lpstr>Какая математика(магия) за этим стоит?</vt:lpstr>
      <vt:lpstr>Какая математика(магия) за этим стоит?</vt:lpstr>
      <vt:lpstr>Возможные проблемы и недостатки</vt:lpstr>
      <vt:lpstr>Возможные проблемы и недостатки</vt:lpstr>
      <vt:lpstr>Возможные проблемы и недостатки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Бояринцев Илья</dc:creator>
  <cp:lastModifiedBy>Бояринцев Илья</cp:lastModifiedBy>
  <cp:revision>33</cp:revision>
  <dcterms:created xsi:type="dcterms:W3CDTF">2025-02-23T07:01:59Z</dcterms:created>
  <dcterms:modified xsi:type="dcterms:W3CDTF">2025-02-25T08:01:02Z</dcterms:modified>
</cp:coreProperties>
</file>